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3" r:id="rId3"/>
    <p:sldId id="264" r:id="rId4"/>
    <p:sldId id="256" r:id="rId5"/>
    <p:sldId id="262" r:id="rId6"/>
    <p:sldId id="259" r:id="rId7"/>
    <p:sldId id="257" r:id="rId8"/>
    <p:sldId id="258"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60C4DF6-5519-4C9C-809D-D574FAD240C5}" type="datetimeFigureOut">
              <a:rPr lang="en-US" smtClean="0"/>
              <a:t>9/5/2015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0D55C6-674C-495B-81CE-A571766C6D91}" type="slidenum">
              <a:rPr lang="en-US" smtClean="0"/>
              <a:t>‹#›</a:t>
            </a:fld>
            <a:endParaRPr lang="en-US"/>
          </a:p>
        </p:txBody>
      </p:sp>
    </p:spTree>
    <p:extLst>
      <p:ext uri="{BB962C8B-B14F-4D97-AF65-F5344CB8AC3E}">
        <p14:creationId xmlns:p14="http://schemas.microsoft.com/office/powerpoint/2010/main" val="202903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0C4DF6-5519-4C9C-809D-D574FAD240C5}" type="datetimeFigureOut">
              <a:rPr lang="en-US" smtClean="0"/>
              <a:t>9/5/2015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0D55C6-674C-495B-81CE-A571766C6D91}" type="slidenum">
              <a:rPr lang="en-US" smtClean="0"/>
              <a:t>‹#›</a:t>
            </a:fld>
            <a:endParaRPr lang="en-US"/>
          </a:p>
        </p:txBody>
      </p:sp>
    </p:spTree>
    <p:extLst>
      <p:ext uri="{BB962C8B-B14F-4D97-AF65-F5344CB8AC3E}">
        <p14:creationId xmlns:p14="http://schemas.microsoft.com/office/powerpoint/2010/main" val="3224774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0C4DF6-5519-4C9C-809D-D574FAD240C5}" type="datetimeFigureOut">
              <a:rPr lang="en-US" smtClean="0"/>
              <a:t>9/5/2015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0D55C6-674C-495B-81CE-A571766C6D91}" type="slidenum">
              <a:rPr lang="en-US" smtClean="0"/>
              <a:t>‹#›</a:t>
            </a:fld>
            <a:endParaRPr lang="en-US"/>
          </a:p>
        </p:txBody>
      </p:sp>
    </p:spTree>
    <p:extLst>
      <p:ext uri="{BB962C8B-B14F-4D97-AF65-F5344CB8AC3E}">
        <p14:creationId xmlns:p14="http://schemas.microsoft.com/office/powerpoint/2010/main" val="500592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0C4DF6-5519-4C9C-809D-D574FAD240C5}" type="datetimeFigureOut">
              <a:rPr lang="en-US" smtClean="0"/>
              <a:t>9/5/2015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0D55C6-674C-495B-81CE-A571766C6D91}" type="slidenum">
              <a:rPr lang="en-US" smtClean="0"/>
              <a:t>‹#›</a:t>
            </a:fld>
            <a:endParaRPr lang="en-US"/>
          </a:p>
        </p:txBody>
      </p:sp>
    </p:spTree>
    <p:extLst>
      <p:ext uri="{BB962C8B-B14F-4D97-AF65-F5344CB8AC3E}">
        <p14:creationId xmlns:p14="http://schemas.microsoft.com/office/powerpoint/2010/main" val="3558781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0C4DF6-5519-4C9C-809D-D574FAD240C5}" type="datetimeFigureOut">
              <a:rPr lang="en-US" smtClean="0"/>
              <a:t>9/5/2015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0D55C6-674C-495B-81CE-A571766C6D91}" type="slidenum">
              <a:rPr lang="en-US" smtClean="0"/>
              <a:t>‹#›</a:t>
            </a:fld>
            <a:endParaRPr lang="en-US"/>
          </a:p>
        </p:txBody>
      </p:sp>
    </p:spTree>
    <p:extLst>
      <p:ext uri="{BB962C8B-B14F-4D97-AF65-F5344CB8AC3E}">
        <p14:creationId xmlns:p14="http://schemas.microsoft.com/office/powerpoint/2010/main" val="604586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60C4DF6-5519-4C9C-809D-D574FAD240C5}" type="datetimeFigureOut">
              <a:rPr lang="en-US" smtClean="0"/>
              <a:t>9/5/2015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0D55C6-674C-495B-81CE-A571766C6D91}" type="slidenum">
              <a:rPr lang="en-US" smtClean="0"/>
              <a:t>‹#›</a:t>
            </a:fld>
            <a:endParaRPr lang="en-US"/>
          </a:p>
        </p:txBody>
      </p:sp>
    </p:spTree>
    <p:extLst>
      <p:ext uri="{BB962C8B-B14F-4D97-AF65-F5344CB8AC3E}">
        <p14:creationId xmlns:p14="http://schemas.microsoft.com/office/powerpoint/2010/main" val="940608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60C4DF6-5519-4C9C-809D-D574FAD240C5}" type="datetimeFigureOut">
              <a:rPr lang="en-US" smtClean="0"/>
              <a:t>9/5/2015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0D55C6-674C-495B-81CE-A571766C6D91}" type="slidenum">
              <a:rPr lang="en-US" smtClean="0"/>
              <a:t>‹#›</a:t>
            </a:fld>
            <a:endParaRPr lang="en-US"/>
          </a:p>
        </p:txBody>
      </p:sp>
    </p:spTree>
    <p:extLst>
      <p:ext uri="{BB962C8B-B14F-4D97-AF65-F5344CB8AC3E}">
        <p14:creationId xmlns:p14="http://schemas.microsoft.com/office/powerpoint/2010/main" val="3035141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60C4DF6-5519-4C9C-809D-D574FAD240C5}" type="datetimeFigureOut">
              <a:rPr lang="en-US" smtClean="0"/>
              <a:t>9/5/2015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0D55C6-674C-495B-81CE-A571766C6D91}" type="slidenum">
              <a:rPr lang="en-US" smtClean="0"/>
              <a:t>‹#›</a:t>
            </a:fld>
            <a:endParaRPr lang="en-US"/>
          </a:p>
        </p:txBody>
      </p:sp>
    </p:spTree>
    <p:extLst>
      <p:ext uri="{BB962C8B-B14F-4D97-AF65-F5344CB8AC3E}">
        <p14:creationId xmlns:p14="http://schemas.microsoft.com/office/powerpoint/2010/main" val="2812973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0C4DF6-5519-4C9C-809D-D574FAD240C5}" type="datetimeFigureOut">
              <a:rPr lang="en-US" smtClean="0"/>
              <a:t>9/5/2015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0D55C6-674C-495B-81CE-A571766C6D91}" type="slidenum">
              <a:rPr lang="en-US" smtClean="0"/>
              <a:t>‹#›</a:t>
            </a:fld>
            <a:endParaRPr lang="en-US"/>
          </a:p>
        </p:txBody>
      </p:sp>
    </p:spTree>
    <p:extLst>
      <p:ext uri="{BB962C8B-B14F-4D97-AF65-F5344CB8AC3E}">
        <p14:creationId xmlns:p14="http://schemas.microsoft.com/office/powerpoint/2010/main" val="2833323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0C4DF6-5519-4C9C-809D-D574FAD240C5}" type="datetimeFigureOut">
              <a:rPr lang="en-US" smtClean="0"/>
              <a:t>9/5/2015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0D55C6-674C-495B-81CE-A571766C6D91}" type="slidenum">
              <a:rPr lang="en-US" smtClean="0"/>
              <a:t>‹#›</a:t>
            </a:fld>
            <a:endParaRPr lang="en-US"/>
          </a:p>
        </p:txBody>
      </p:sp>
    </p:spTree>
    <p:extLst>
      <p:ext uri="{BB962C8B-B14F-4D97-AF65-F5344CB8AC3E}">
        <p14:creationId xmlns:p14="http://schemas.microsoft.com/office/powerpoint/2010/main" val="3584033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0C4DF6-5519-4C9C-809D-D574FAD240C5}" type="datetimeFigureOut">
              <a:rPr lang="en-US" smtClean="0"/>
              <a:t>9/5/2015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0D55C6-674C-495B-81CE-A571766C6D91}" type="slidenum">
              <a:rPr lang="en-US" smtClean="0"/>
              <a:t>‹#›</a:t>
            </a:fld>
            <a:endParaRPr lang="en-US"/>
          </a:p>
        </p:txBody>
      </p:sp>
    </p:spTree>
    <p:extLst>
      <p:ext uri="{BB962C8B-B14F-4D97-AF65-F5344CB8AC3E}">
        <p14:creationId xmlns:p14="http://schemas.microsoft.com/office/powerpoint/2010/main" val="2735395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0C4DF6-5519-4C9C-809D-D574FAD240C5}" type="datetimeFigureOut">
              <a:rPr lang="en-US" smtClean="0"/>
              <a:t>9/5/2015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0D55C6-674C-495B-81CE-A571766C6D91}" type="slidenum">
              <a:rPr lang="en-US" smtClean="0"/>
              <a:t>‹#›</a:t>
            </a:fld>
            <a:endParaRPr lang="en-US"/>
          </a:p>
        </p:txBody>
      </p:sp>
    </p:spTree>
    <p:extLst>
      <p:ext uri="{BB962C8B-B14F-4D97-AF65-F5344CB8AC3E}">
        <p14:creationId xmlns:p14="http://schemas.microsoft.com/office/powerpoint/2010/main" val="37592195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Hobbies\Design\GLP bucket\GLP bucket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7578" y="1828800"/>
            <a:ext cx="2514600" cy="2557707"/>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124200" y="4900136"/>
            <a:ext cx="2841355" cy="369332"/>
          </a:xfrm>
          <a:prstGeom prst="rect">
            <a:avLst/>
          </a:prstGeom>
          <a:noFill/>
        </p:spPr>
        <p:txBody>
          <a:bodyPr wrap="none" rtlCol="0">
            <a:spAutoFit/>
          </a:bodyPr>
          <a:lstStyle/>
          <a:p>
            <a:r>
              <a:rPr lang="en-US" dirty="0" smtClean="0"/>
              <a:t>GLP Bucket App Design Brief</a:t>
            </a:r>
            <a:endParaRPr lang="en-US" dirty="0"/>
          </a:p>
        </p:txBody>
      </p:sp>
    </p:spTree>
    <p:extLst>
      <p:ext uri="{BB962C8B-B14F-4D97-AF65-F5344CB8AC3E}">
        <p14:creationId xmlns:p14="http://schemas.microsoft.com/office/powerpoint/2010/main" val="3127412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849" y="545068"/>
            <a:ext cx="888385" cy="369332"/>
          </a:xfrm>
          <a:prstGeom prst="rect">
            <a:avLst/>
          </a:prstGeom>
          <a:noFill/>
        </p:spPr>
        <p:txBody>
          <a:bodyPr wrap="none" rtlCol="0">
            <a:spAutoFit/>
          </a:bodyPr>
          <a:lstStyle/>
          <a:p>
            <a:r>
              <a:rPr lang="en-US" b="1" dirty="0" smtClean="0"/>
              <a:t>Vision: </a:t>
            </a:r>
          </a:p>
        </p:txBody>
      </p:sp>
      <p:sp>
        <p:nvSpPr>
          <p:cNvPr id="3" name="TextBox 2"/>
          <p:cNvSpPr txBox="1"/>
          <p:nvPr/>
        </p:nvSpPr>
        <p:spPr>
          <a:xfrm>
            <a:off x="533400" y="921327"/>
            <a:ext cx="8153400" cy="5016758"/>
          </a:xfrm>
          <a:prstGeom prst="rect">
            <a:avLst/>
          </a:prstGeom>
          <a:noFill/>
        </p:spPr>
        <p:txBody>
          <a:bodyPr wrap="square" rtlCol="0">
            <a:spAutoFit/>
          </a:bodyPr>
          <a:lstStyle/>
          <a:p>
            <a:r>
              <a:rPr lang="en-US" sz="1600" dirty="0" smtClean="0"/>
              <a:t>I wanted a design that stayed true to the aesthetic of the GLP website and jonathanfields.com. I chose a sans serif typeface and neutral grays as the dominant screen colors </a:t>
            </a:r>
            <a:r>
              <a:rPr lang="en-US" sz="1600" dirty="0" smtClean="0"/>
              <a:t>for a </a:t>
            </a:r>
            <a:r>
              <a:rPr lang="en-US" sz="1600" dirty="0" smtClean="0"/>
              <a:t>look that was clean and modern. </a:t>
            </a:r>
            <a:r>
              <a:rPr lang="en-US" sz="1600" dirty="0" smtClean="0"/>
              <a:t>Each bucket was assigned a color that shows up as accent text or brand items from the website. (Tones </a:t>
            </a:r>
            <a:r>
              <a:rPr lang="en-US" sz="1600" dirty="0" smtClean="0"/>
              <a:t>were adjusted as necessary to help them play well together</a:t>
            </a:r>
            <a:r>
              <a:rPr lang="en-US" sz="1600" dirty="0" smtClean="0"/>
              <a:t>.) </a:t>
            </a:r>
            <a:r>
              <a:rPr lang="en-US" sz="1600" dirty="0" smtClean="0"/>
              <a:t>The overall design was kept clean, non-gimmicky, and simple to use.</a:t>
            </a:r>
          </a:p>
          <a:p>
            <a:endParaRPr lang="en-US" sz="1600" dirty="0"/>
          </a:p>
          <a:p>
            <a:r>
              <a:rPr lang="en-US" sz="1600" dirty="0" smtClean="0"/>
              <a:t>The app allows the user to enter daily activities and tracks three features for each one: the bucket(s) that it belongs to, the time spent, and </a:t>
            </a:r>
            <a:r>
              <a:rPr lang="en-US" sz="1600" dirty="0" smtClean="0"/>
              <a:t>the bucket quality fo</a:t>
            </a:r>
            <a:r>
              <a:rPr lang="en-US" sz="1600" dirty="0" smtClean="0"/>
              <a:t>r each activity</a:t>
            </a:r>
            <a:r>
              <a:rPr lang="en-US" sz="1600" dirty="0" smtClean="0"/>
              <a:t>. </a:t>
            </a:r>
          </a:p>
          <a:p>
            <a:endParaRPr lang="en-US" sz="1600" dirty="0"/>
          </a:p>
          <a:p>
            <a:r>
              <a:rPr lang="en-US" sz="1600" dirty="0" smtClean="0"/>
              <a:t>For example, a user </a:t>
            </a:r>
            <a:r>
              <a:rPr lang="en-US" sz="1600" dirty="0" smtClean="0"/>
              <a:t>might spend 4 hours in a meeting that is excellent for connection, but terrible for vitality; separating the quantity and quality of time spent allows the app to capture both aspects. </a:t>
            </a:r>
            <a:endParaRPr lang="en-US" sz="1600" dirty="0" smtClean="0"/>
          </a:p>
          <a:p>
            <a:endParaRPr lang="en-US" sz="1600" dirty="0"/>
          </a:p>
          <a:p>
            <a:r>
              <a:rPr lang="en-US" sz="1600" dirty="0" smtClean="0"/>
              <a:t>The </a:t>
            </a:r>
            <a:r>
              <a:rPr lang="en-US" sz="1600" dirty="0" smtClean="0"/>
              <a:t>color of the quality indicators were chosen to reflect a universally accepted ordering scheme: red is poor, yellow intermediate, and green </a:t>
            </a:r>
            <a:r>
              <a:rPr lang="en-US" sz="1600" dirty="0"/>
              <a:t>i</a:t>
            </a:r>
            <a:r>
              <a:rPr lang="en-US" sz="1600" dirty="0" smtClean="0"/>
              <a:t>s good quality. These colors were later expanded to allow a 5-point rating system.</a:t>
            </a:r>
          </a:p>
          <a:p>
            <a:endParaRPr lang="en-US" sz="1600" dirty="0"/>
          </a:p>
          <a:p>
            <a:r>
              <a:rPr lang="en-US" sz="1600" dirty="0" smtClean="0"/>
              <a:t>The activities for each day are summarized in the “Daily” tab, and the “Weekly” view shows plots of either quantity or quality, to allow behavior tracking over time. </a:t>
            </a:r>
          </a:p>
          <a:p>
            <a:endParaRPr lang="en-US" sz="1600" dirty="0"/>
          </a:p>
        </p:txBody>
      </p:sp>
    </p:spTree>
    <p:extLst>
      <p:ext uri="{BB962C8B-B14F-4D97-AF65-F5344CB8AC3E}">
        <p14:creationId xmlns:p14="http://schemas.microsoft.com/office/powerpoint/2010/main" val="3986696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3400" y="914400"/>
            <a:ext cx="8153400" cy="5262979"/>
          </a:xfrm>
          <a:prstGeom prst="rect">
            <a:avLst/>
          </a:prstGeom>
        </p:spPr>
        <p:txBody>
          <a:bodyPr wrap="square">
            <a:spAutoFit/>
          </a:bodyPr>
          <a:lstStyle/>
          <a:p>
            <a:r>
              <a:rPr lang="en-US" sz="1600" dirty="0" smtClean="0"/>
              <a:t>The color scheme was run through vischeck.com to check for accessibility to users with different forms of </a:t>
            </a:r>
            <a:r>
              <a:rPr lang="en-US" sz="1600" dirty="0" err="1" smtClean="0"/>
              <a:t>colorblindess</a:t>
            </a:r>
            <a:r>
              <a:rPr lang="en-US" sz="1600" dirty="0" smtClean="0"/>
              <a:t>. Due to similarities in the color intensity, there was some room for confusion between the main bucket colors and the rainbow colors used in the quality ranking. </a:t>
            </a:r>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smtClean="0"/>
          </a:p>
          <a:p>
            <a:endParaRPr lang="en-US" sz="1600" dirty="0"/>
          </a:p>
          <a:p>
            <a:r>
              <a:rPr lang="en-US" sz="1600" dirty="0" smtClean="0"/>
              <a:t>In the user entry page of the app, text prompts were included to define the meaning of each location on the quality slider. Consistent positioning of colors on different pages allows colorblind users to spatially interpret meaning, and additional symbols were added to the log page for cases where additional color distinction is necessary.</a:t>
            </a:r>
          </a:p>
          <a:p>
            <a:endParaRPr lang="en-US" sz="1600" dirty="0"/>
          </a:p>
        </p:txBody>
      </p:sp>
      <p:grpSp>
        <p:nvGrpSpPr>
          <p:cNvPr id="7" name="Group 6"/>
          <p:cNvGrpSpPr/>
          <p:nvPr/>
        </p:nvGrpSpPr>
        <p:grpSpPr>
          <a:xfrm>
            <a:off x="2629873" y="2101644"/>
            <a:ext cx="3783951" cy="2165556"/>
            <a:chOff x="2514600" y="2587823"/>
            <a:chExt cx="3783951" cy="2165556"/>
          </a:xfrm>
        </p:grpSpPr>
        <p:pic>
          <p:nvPicPr>
            <p:cNvPr id="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4613" t="32143" r="35746" b="23016"/>
            <a:stretch/>
          </p:blipFill>
          <p:spPr bwMode="auto">
            <a:xfrm>
              <a:off x="2514600" y="2855269"/>
              <a:ext cx="3737429" cy="18981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p:nvSpPr>
          <p:spPr>
            <a:xfrm>
              <a:off x="2743200" y="2587823"/>
              <a:ext cx="1444113" cy="307777"/>
            </a:xfrm>
            <a:prstGeom prst="rect">
              <a:avLst/>
            </a:prstGeom>
            <a:noFill/>
          </p:spPr>
          <p:txBody>
            <a:bodyPr wrap="none" rtlCol="0">
              <a:spAutoFit/>
            </a:bodyPr>
            <a:lstStyle/>
            <a:p>
              <a:r>
                <a:rPr lang="en-US" sz="1400" dirty="0" smtClean="0"/>
                <a:t>App color palette</a:t>
              </a:r>
              <a:endParaRPr lang="en-US" sz="1400" dirty="0"/>
            </a:p>
          </p:txBody>
        </p:sp>
        <p:sp>
          <p:nvSpPr>
            <p:cNvPr id="10" name="TextBox 9"/>
            <p:cNvSpPr txBox="1"/>
            <p:nvPr/>
          </p:nvSpPr>
          <p:spPr>
            <a:xfrm>
              <a:off x="4343400" y="2587823"/>
              <a:ext cx="1955151" cy="307777"/>
            </a:xfrm>
            <a:prstGeom prst="rect">
              <a:avLst/>
            </a:prstGeom>
            <a:noFill/>
          </p:spPr>
          <p:txBody>
            <a:bodyPr wrap="none" rtlCol="0">
              <a:spAutoFit/>
            </a:bodyPr>
            <a:lstStyle/>
            <a:p>
              <a:r>
                <a:rPr lang="en-US" sz="1400" dirty="0" smtClean="0"/>
                <a:t>Deuteranope simulation</a:t>
              </a:r>
              <a:endParaRPr lang="en-US" sz="1400" dirty="0"/>
            </a:p>
          </p:txBody>
        </p:sp>
      </p:grpSp>
      <p:sp>
        <p:nvSpPr>
          <p:cNvPr id="11" name="TextBox 10"/>
          <p:cNvSpPr txBox="1"/>
          <p:nvPr/>
        </p:nvSpPr>
        <p:spPr>
          <a:xfrm>
            <a:off x="500849" y="545068"/>
            <a:ext cx="1468672" cy="369332"/>
          </a:xfrm>
          <a:prstGeom prst="rect">
            <a:avLst/>
          </a:prstGeom>
          <a:noFill/>
        </p:spPr>
        <p:txBody>
          <a:bodyPr wrap="none" rtlCol="0">
            <a:spAutoFit/>
          </a:bodyPr>
          <a:lstStyle/>
          <a:p>
            <a:r>
              <a:rPr lang="en-US" b="1" dirty="0" smtClean="0"/>
              <a:t>Accessibility: </a:t>
            </a:r>
          </a:p>
        </p:txBody>
      </p:sp>
    </p:spTree>
    <p:extLst>
      <p:ext uri="{BB962C8B-B14F-4D97-AF65-F5344CB8AC3E}">
        <p14:creationId xmlns:p14="http://schemas.microsoft.com/office/powerpoint/2010/main" val="1007871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533400" y="1123950"/>
            <a:ext cx="3171825" cy="4610100"/>
          </a:xfrm>
          <a:prstGeom prst="rect">
            <a:avLst/>
          </a:prstGeom>
        </p:spPr>
      </p:pic>
      <p:sp>
        <p:nvSpPr>
          <p:cNvPr id="5" name="TextBox 4"/>
          <p:cNvSpPr txBox="1"/>
          <p:nvPr/>
        </p:nvSpPr>
        <p:spPr>
          <a:xfrm>
            <a:off x="4191000" y="1096241"/>
            <a:ext cx="4419600" cy="3293209"/>
          </a:xfrm>
          <a:prstGeom prst="rect">
            <a:avLst/>
          </a:prstGeom>
          <a:noFill/>
        </p:spPr>
        <p:txBody>
          <a:bodyPr wrap="square" rtlCol="0">
            <a:spAutoFit/>
          </a:bodyPr>
          <a:lstStyle/>
          <a:p>
            <a:r>
              <a:rPr lang="en-US" sz="1600" dirty="0" smtClean="0"/>
              <a:t>The +Activity page allows the user to input a new activity into the database. The activity is given a name and a duration (in </a:t>
            </a:r>
            <a:r>
              <a:rPr lang="en-US" sz="1600" dirty="0" err="1" smtClean="0"/>
              <a:t>hh:mm</a:t>
            </a:r>
            <a:r>
              <a:rPr lang="en-US" sz="1600" dirty="0" smtClean="0"/>
              <a:t>), and then scored with a connection, contribution, and vitality value. </a:t>
            </a:r>
          </a:p>
          <a:p>
            <a:endParaRPr lang="en-US" sz="1600" dirty="0"/>
          </a:p>
          <a:p>
            <a:r>
              <a:rPr lang="en-US" sz="1600" dirty="0" smtClean="0"/>
              <a:t>When the user moves the mouse over one of the sliders, a text indicator is displayed to define the meaning of that value. If one of the buckets is not applicable to this activity, the user can uncheck the check box, and the value will not be recorded. </a:t>
            </a:r>
          </a:p>
          <a:p>
            <a:endParaRPr lang="en-US" sz="1600" dirty="0"/>
          </a:p>
          <a:p>
            <a:r>
              <a:rPr lang="en-US" sz="1600" dirty="0" smtClean="0"/>
              <a:t>Pressing “Save” automatically loads the “Log” page.</a:t>
            </a:r>
            <a:endParaRPr lang="en-US" sz="1600" dirty="0"/>
          </a:p>
        </p:txBody>
      </p:sp>
    </p:spTree>
    <p:extLst>
      <p:ext uri="{BB962C8B-B14F-4D97-AF65-F5344CB8AC3E}">
        <p14:creationId xmlns:p14="http://schemas.microsoft.com/office/powerpoint/2010/main" val="3885768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91000" y="1071130"/>
            <a:ext cx="4419600" cy="4031873"/>
          </a:xfrm>
          <a:prstGeom prst="rect">
            <a:avLst/>
          </a:prstGeom>
          <a:noFill/>
        </p:spPr>
        <p:txBody>
          <a:bodyPr wrap="square" rtlCol="0">
            <a:spAutoFit/>
          </a:bodyPr>
          <a:lstStyle/>
          <a:p>
            <a:r>
              <a:rPr lang="en-US" sz="1600" dirty="0" smtClean="0"/>
              <a:t>The “Log” page auto-loads when the user hits “Save” on the +Activity page, or it can be loaded by clicking on the navigation tab at the top of the window.</a:t>
            </a:r>
          </a:p>
          <a:p>
            <a:endParaRPr lang="en-US" sz="1600" dirty="0"/>
          </a:p>
          <a:p>
            <a:r>
              <a:rPr lang="en-US" sz="1600" dirty="0" smtClean="0"/>
              <a:t>The log displays all activities entered for the current day, along with the time spent on each activity and the scores for each bucket.  Positive scores have a small “+” symbol on top of the color, and negative scores have a  “-” symbol. If no score was entered for a particular bucket, then the spreadsheet location remains blank. </a:t>
            </a:r>
          </a:p>
          <a:p>
            <a:endParaRPr lang="en-US" sz="1600" dirty="0"/>
          </a:p>
          <a:p>
            <a:r>
              <a:rPr lang="en-US" sz="1600" dirty="0" smtClean="0"/>
              <a:t>Pressing the “+” button at the bottom of the page loads the “+ Activity” page, so that the user can make a new entry.</a:t>
            </a:r>
            <a:endParaRPr lang="en-US" sz="16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123950"/>
            <a:ext cx="3181350" cy="459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79361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533400" y="1152525"/>
            <a:ext cx="3157855" cy="4562475"/>
          </a:xfrm>
          <a:prstGeom prst="rect">
            <a:avLst/>
          </a:prstGeom>
        </p:spPr>
      </p:pic>
      <p:sp>
        <p:nvSpPr>
          <p:cNvPr id="6" name="TextBox 5"/>
          <p:cNvSpPr txBox="1"/>
          <p:nvPr/>
        </p:nvSpPr>
        <p:spPr>
          <a:xfrm>
            <a:off x="4191000" y="1066800"/>
            <a:ext cx="4419600" cy="3046988"/>
          </a:xfrm>
          <a:prstGeom prst="rect">
            <a:avLst/>
          </a:prstGeom>
          <a:noFill/>
        </p:spPr>
        <p:txBody>
          <a:bodyPr wrap="square" rtlCol="0">
            <a:spAutoFit/>
          </a:bodyPr>
          <a:lstStyle/>
          <a:p>
            <a:r>
              <a:rPr lang="en-US" sz="1600" dirty="0" smtClean="0"/>
              <a:t>The “Daily” page features a pie chart that summarizes the total time spent filling each bucket during the current day. Since one activity can count for multiple buckets, the value shown is a percentage of the total number of hours recorded for all buckets (duplicates count twice toward the total </a:t>
            </a:r>
            <a:r>
              <a:rPr lang="en-US" sz="1600" dirty="0" smtClean="0"/>
              <a:t>time - once for each bucket listed).</a:t>
            </a:r>
            <a:endParaRPr lang="en-US" sz="1600" dirty="0" smtClean="0"/>
          </a:p>
          <a:p>
            <a:endParaRPr lang="en-US" sz="1600" dirty="0"/>
          </a:p>
          <a:p>
            <a:r>
              <a:rPr lang="en-US" sz="1600" dirty="0" smtClean="0"/>
              <a:t>The legend identifies the meaning of each color in the pie chart, and the slider bars next to the legend indicate the cumulative quality score for each bucket on this day. </a:t>
            </a:r>
          </a:p>
        </p:txBody>
      </p:sp>
    </p:spTree>
    <p:extLst>
      <p:ext uri="{BB962C8B-B14F-4D97-AF65-F5344CB8AC3E}">
        <p14:creationId xmlns:p14="http://schemas.microsoft.com/office/powerpoint/2010/main" val="994760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533400" y="1171575"/>
            <a:ext cx="3181350" cy="4619625"/>
          </a:xfrm>
          <a:prstGeom prst="rect">
            <a:avLst/>
          </a:prstGeom>
        </p:spPr>
      </p:pic>
      <p:sp>
        <p:nvSpPr>
          <p:cNvPr id="5" name="TextBox 4"/>
          <p:cNvSpPr txBox="1"/>
          <p:nvPr/>
        </p:nvSpPr>
        <p:spPr>
          <a:xfrm>
            <a:off x="4191000" y="1148477"/>
            <a:ext cx="4419600" cy="3046988"/>
          </a:xfrm>
          <a:prstGeom prst="rect">
            <a:avLst/>
          </a:prstGeom>
          <a:noFill/>
        </p:spPr>
        <p:txBody>
          <a:bodyPr wrap="square" rtlCol="0">
            <a:spAutoFit/>
          </a:bodyPr>
          <a:lstStyle/>
          <a:p>
            <a:r>
              <a:rPr lang="en-US" sz="1600" dirty="0" smtClean="0"/>
              <a:t>The “Weekly” page has two separate modes, which can be toggled using the </a:t>
            </a:r>
            <a:r>
              <a:rPr lang="en-US" sz="1600" dirty="0" smtClean="0"/>
              <a:t>radio button </a:t>
            </a:r>
            <a:r>
              <a:rPr lang="en-US" sz="1600" dirty="0" smtClean="0"/>
              <a:t>on the bottom left of the screen. </a:t>
            </a:r>
          </a:p>
          <a:p>
            <a:endParaRPr lang="en-US" sz="1600" dirty="0"/>
          </a:p>
          <a:p>
            <a:r>
              <a:rPr lang="en-US" sz="1600" dirty="0" smtClean="0"/>
              <a:t>The “Quantity” view shows the total number of hours spent on each bucket for each day of the current week.  (Activities that count toward multiple buckets will be added to all of the relevant totals.) The y-axis value is determined based on the highest number of hours spent on any one </a:t>
            </a:r>
            <a:r>
              <a:rPr lang="en-US" sz="1600" dirty="0" smtClean="0"/>
              <a:t>activity, and the weekly max is indicated with text on the y-axis to give a sense of scale. </a:t>
            </a:r>
            <a:endParaRPr lang="en-US" sz="1600" dirty="0" smtClean="0"/>
          </a:p>
        </p:txBody>
      </p:sp>
    </p:spTree>
    <p:extLst>
      <p:ext uri="{BB962C8B-B14F-4D97-AF65-F5344CB8AC3E}">
        <p14:creationId xmlns:p14="http://schemas.microsoft.com/office/powerpoint/2010/main" val="4041210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533400" y="1181100"/>
            <a:ext cx="3200400" cy="4610100"/>
          </a:xfrm>
          <a:prstGeom prst="rect">
            <a:avLst/>
          </a:prstGeom>
        </p:spPr>
      </p:pic>
      <p:sp>
        <p:nvSpPr>
          <p:cNvPr id="5" name="TextBox 4"/>
          <p:cNvSpPr txBox="1"/>
          <p:nvPr/>
        </p:nvSpPr>
        <p:spPr>
          <a:xfrm>
            <a:off x="4191000" y="1066800"/>
            <a:ext cx="4419600" cy="1815882"/>
          </a:xfrm>
          <a:prstGeom prst="rect">
            <a:avLst/>
          </a:prstGeom>
          <a:noFill/>
        </p:spPr>
        <p:txBody>
          <a:bodyPr wrap="square" rtlCol="0">
            <a:spAutoFit/>
          </a:bodyPr>
          <a:lstStyle/>
          <a:p>
            <a:r>
              <a:rPr lang="en-US" sz="1600" dirty="0" smtClean="0"/>
              <a:t>The “Weekly Quality” page shows the cumulative quality rankings for all activities on each day of the current week. The </a:t>
            </a:r>
            <a:r>
              <a:rPr lang="en-US" sz="1600" dirty="0" smtClean="0"/>
              <a:t>chart </a:t>
            </a:r>
            <a:r>
              <a:rPr lang="en-US" sz="1600" dirty="0" smtClean="0"/>
              <a:t>axis is positioned at the center of the slider rainbow legend. Any values plotted to the right of the line are higher than average, and any to the left are lower than average. </a:t>
            </a:r>
          </a:p>
        </p:txBody>
      </p:sp>
    </p:spTree>
    <p:extLst>
      <p:ext uri="{BB962C8B-B14F-4D97-AF65-F5344CB8AC3E}">
        <p14:creationId xmlns:p14="http://schemas.microsoft.com/office/powerpoint/2010/main" val="20524482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1476</TotalTime>
  <Words>851</Words>
  <Application>Microsoft Office PowerPoint</Application>
  <PresentationFormat>On-screen Show (4:3)</PresentationFormat>
  <Paragraphs>46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dc:creator>
  <cp:lastModifiedBy>erica</cp:lastModifiedBy>
  <cp:revision>11</cp:revision>
  <dcterms:created xsi:type="dcterms:W3CDTF">2015-09-01T21:09:20Z</dcterms:created>
  <dcterms:modified xsi:type="dcterms:W3CDTF">2015-09-06T00:39:40Z</dcterms:modified>
</cp:coreProperties>
</file>